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1371600" y="-1097280"/>
            <a:ext cx="3840480" cy="3840480"/>
          </a:xfrm>
          <a:prstGeom prst="ellipse">
            <a:avLst/>
          </a:prstGeom>
          <a:solidFill>
            <a:srgbClr val="22D3EE">
              <a:alpha val="1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601200" y="4572000"/>
            <a:ext cx="3657600" cy="3657600"/>
          </a:xfrm>
          <a:prstGeom prst="ellipse">
            <a:avLst/>
          </a:prstGeom>
          <a:solidFill>
            <a:srgbClr val="34D399">
              <a:alpha val="1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868680"/>
            <a:ext cx="548640" cy="548640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868680"/>
            <a:ext cx="548640" cy="54864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86868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 i="0">
                <a:solidFill>
                  <a:srgbClr val="FFFFFF"/>
                </a:solidFill>
                <a:latin typeface="Inter"/>
              </a:rPr>
              <a:t>SECSCORE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100584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5800" b="1" i="0">
                <a:solidFill>
                  <a:srgbClr val="FFFFFF"/>
                </a:solidFill>
                <a:latin typeface="Inter"/>
              </a:rPr>
              <a:t>Maturidade de segurança</a:t>
            </a:r>
          </a:p>
          <a:p>
            <a:pPr algn="l">
              <a:lnSpc>
                <a:spcPct val="105000"/>
              </a:lnSpc>
            </a:pPr>
            <a:r>
              <a:rPr sz="5800" b="1" i="0">
                <a:solidFill>
                  <a:srgbClr val="FFFFFF"/>
                </a:solidFill>
                <a:latin typeface="Inter"/>
              </a:rPr>
              <a:t>com método.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4297680"/>
            <a:ext cx="9144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600" b="0" i="0">
                <a:solidFill>
                  <a:srgbClr val="94A3B8"/>
                </a:solidFill>
                <a:latin typeface="Inter"/>
              </a:rPr>
              <a:t>Avaliação trimestral CIS Critical Security Controls v8.1, geração SMART por IA e relatório para o board — em SaaS.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680" y="5212080"/>
            <a:ext cx="2194560" cy="457200"/>
          </a:xfrm>
          <a:prstGeom prst="roundRect">
            <a:avLst>
              <a:gd name="adj" fmla="val 45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21208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 i="0">
                <a:solidFill>
                  <a:srgbClr val="22D3EE"/>
                </a:solidFill>
                <a:latin typeface="Inter"/>
              </a:rPr>
              <a:t>153 safeguards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46120" y="5212080"/>
            <a:ext cx="2194560" cy="457200"/>
          </a:xfrm>
          <a:prstGeom prst="roundRect">
            <a:avLst>
              <a:gd name="adj" fmla="val 45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521208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 i="0">
                <a:solidFill>
                  <a:srgbClr val="22D3EE"/>
                </a:solidFill>
                <a:latin typeface="Inter"/>
              </a:rPr>
              <a:t>18 controles CIS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23560" y="5212080"/>
            <a:ext cx="2194560" cy="457200"/>
          </a:xfrm>
          <a:prstGeom prst="roundRect">
            <a:avLst>
              <a:gd name="adj" fmla="val 45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23560" y="521208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 i="0">
                <a:solidFill>
                  <a:srgbClr val="22D3EE"/>
                </a:solidFill>
                <a:latin typeface="Inter"/>
              </a:rPr>
              <a:t>7 setores avaliados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2636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Apresentação comercial · maio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98480" y="626364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01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73152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POR QUE SECSCORE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FFFFFF"/>
                </a:solidFill>
                <a:latin typeface="Inter"/>
              </a:rPr>
              <a:t>5 diferenciais frente a planilhas e Vanta / Drata.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103120"/>
            <a:ext cx="502920" cy="502920"/>
          </a:xfrm>
          <a:prstGeom prst="roundRect">
            <a:avLst>
              <a:gd name="adj" fmla="val 18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10312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0B132B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4440" y="210312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PT-BR de verdade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4440" y="2468880"/>
            <a:ext cx="10058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Glossário CIS adaptado à realidade brasileira (LGPD, ANPD, GRC local).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2880360"/>
            <a:ext cx="502920" cy="502920"/>
          </a:xfrm>
          <a:prstGeom prst="roundRect">
            <a:avLst>
              <a:gd name="adj" fmla="val 18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88036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0B132B"/>
                </a:solidFill>
                <a:latin typeface="Inter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28803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IA que valida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4440" y="3246120"/>
            <a:ext cx="10058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Validador rejeita planos genéricos — força ações específicas + mensuráveis.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3657600"/>
            <a:ext cx="502920" cy="502920"/>
          </a:xfrm>
          <a:prstGeom prst="roundRect">
            <a:avLst>
              <a:gd name="adj" fmla="val 18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365760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0B132B"/>
                </a:solidFill>
                <a:latin typeface="Inter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365760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Tradução leiga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34440" y="4023360"/>
            <a:ext cx="10058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Cada controle vem com O QUE É / POR QUE IMPORTA / COMO COMEÇAR.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434840"/>
            <a:ext cx="502920" cy="502920"/>
          </a:xfrm>
          <a:prstGeom prst="roundRect">
            <a:avLst>
              <a:gd name="adj" fmla="val 18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443484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0B132B"/>
                </a:solidFill>
                <a:latin typeface="Inter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34440" y="443484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Board-ready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34440" y="4800600"/>
            <a:ext cx="10058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PDF executivo de 6 páginas em linguagem de risco, não de framework.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8640" y="5212080"/>
            <a:ext cx="502920" cy="502920"/>
          </a:xfrm>
          <a:prstGeom prst="roundRect">
            <a:avLst>
              <a:gd name="adj" fmla="val 18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52120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0B132B"/>
                </a:solidFill>
                <a:latin typeface="Inter"/>
              </a:rPr>
              <a:t>05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34440" y="5212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Preço justo p/ Brasil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34440" y="5577840"/>
            <a:ext cx="10058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Vanta cobra US$ 8-15k/ano. SecScore parte de R$ 299/mês — mesmo rigor metodológico.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10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73152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PÚBLICO E POSIÇÃO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PME e média brasileira (50–500 colaboradores).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94A3B8"/>
                </a:solidFill>
                <a:latin typeface="Inter"/>
              </a:rPr>
              <a:t>Setores regulados (saúde, financeiro, jurídico) e empresas no caminho ISO 27001 / SOC 2 ganham mais.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468880"/>
            <a:ext cx="3657600" cy="320040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7432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22D3EE"/>
                </a:solidFill>
                <a:latin typeface="Inter"/>
              </a:rPr>
              <a:t>Starter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200400"/>
            <a:ext cx="31089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R$ 299/mês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4023360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402336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Até 3 respondentes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4352544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4352544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1 assessment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4681728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681728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Suporte e-mail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70832" y="2468880"/>
            <a:ext cx="3657600" cy="3200400"/>
          </a:xfrm>
          <a:prstGeom prst="roundRect">
            <a:avLst>
              <a:gd name="adj" fmla="val 4000"/>
            </a:avLst>
          </a:prstGeom>
          <a:solidFill>
            <a:srgbClr val="070D1E"/>
          </a:solidFill>
          <a:ln w="19050">
            <a:solidFill>
              <a:srgbClr val="22D3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931152" y="2304288"/>
            <a:ext cx="1005840" cy="329184"/>
          </a:xfrm>
          <a:prstGeom prst="roundRect">
            <a:avLst>
              <a:gd name="adj" fmla="val 4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31152" y="2304288"/>
            <a:ext cx="1005840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900" b="1" i="0">
                <a:solidFill>
                  <a:srgbClr val="0B132B"/>
                </a:solidFill>
                <a:latin typeface="Inter"/>
              </a:rPr>
              <a:t>POPULAR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90872" y="27432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22D3EE"/>
                </a:solidFill>
                <a:latin typeface="Inter"/>
              </a:rPr>
              <a:t>Pro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90872" y="3200400"/>
            <a:ext cx="31089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R$ 799/mês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0872" y="4023360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10912" y="402336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Até 15 respondentes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90872" y="4352544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10912" y="4352544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Assessments ilimitados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90872" y="4681728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10912" y="4681728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Benchmark + radar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90872" y="5010912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10912" y="5010912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PDF executivo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93024" y="2468880"/>
            <a:ext cx="3657600" cy="320040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513064" y="27432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22D3EE"/>
                </a:solidFill>
                <a:latin typeface="Inter"/>
              </a:rPr>
              <a:t>Enterprise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13064" y="3200400"/>
            <a:ext cx="31089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R$ 1.499+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13064" y="4023360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33104" y="402336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RBAC avançado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513064" y="4352544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33104" y="4352544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API + webhooks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4" y="4681728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833104" y="4681728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SLA + onboarding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13064" y="5010912"/>
            <a:ext cx="228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✓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833104" y="5010912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Multi-tenant CISO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" y="59436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1">
                <a:solidFill>
                  <a:srgbClr val="64748B"/>
                </a:solidFill>
                <a:latin typeface="Inter"/>
              </a:rPr>
              <a:t>Onboarding e migração de planilha incluídos. Compromisso anual: 2 meses grátis.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11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73152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PRÓXIMOS PASSOS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FFFFFF"/>
                </a:solidFill>
                <a:latin typeface="Inter"/>
              </a:rPr>
              <a:t>Como começar — em 30 dias.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103120"/>
            <a:ext cx="1463040" cy="457200"/>
          </a:xfrm>
          <a:prstGeom prst="roundRect">
            <a:avLst>
              <a:gd name="adj" fmla="val 4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10312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Semana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2084832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Kickoff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94560" y="242316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CISO valida escopo, IG-alvo, lista de respondentes setoriais.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2971800"/>
            <a:ext cx="1463040" cy="457200"/>
          </a:xfrm>
          <a:prstGeom prst="roundRect">
            <a:avLst>
              <a:gd name="adj" fmla="val 4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97180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Semana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94560" y="2953512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Coleta participativa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329184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Magic-link para cada respondente. Coleta acontece em paralelo.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3840480"/>
            <a:ext cx="1463040" cy="457200"/>
          </a:xfrm>
          <a:prstGeom prst="roundRect">
            <a:avLst>
              <a:gd name="adj" fmla="val 4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384048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Semana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94560" y="3822192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Análise + planos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4560" y="41605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IA gera SMART, CISO ajusta, prioriza top 5 riscos.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709160"/>
            <a:ext cx="1463040" cy="457200"/>
          </a:xfrm>
          <a:prstGeom prst="roundRect">
            <a:avLst>
              <a:gd name="adj" fmla="val 4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47091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Semana 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94560" y="4690872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 i="0">
                <a:solidFill>
                  <a:srgbClr val="FFFFFF"/>
                </a:solidFill>
                <a:latin typeface="Inter"/>
              </a:rPr>
              <a:t>Entrega ao board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94560" y="502920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PDF executivo de 6 páginas + apresentação ao comitê.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8640" y="5623560"/>
            <a:ext cx="11064240" cy="640080"/>
          </a:xfrm>
          <a:prstGeom prst="roundRect">
            <a:avLst>
              <a:gd name="adj" fmla="val 10000"/>
            </a:avLst>
          </a:prstGeom>
          <a:solidFill>
            <a:srgbClr val="121E3D"/>
          </a:solidFill>
          <a:ln w="9525">
            <a:solidFill>
              <a:srgbClr val="22D3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623560"/>
            <a:ext cx="73152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Quer ver o produto em 10 min? Marca uma demo.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0" y="5623560"/>
            <a:ext cx="36576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0" i="0">
                <a:solidFill>
                  <a:srgbClr val="22D3EE"/>
                </a:solidFill>
                <a:latin typeface="Inter"/>
              </a:rPr>
              <a:t>guilherme@nobug.com.br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12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1371600" y="-1097280"/>
            <a:ext cx="3840480" cy="3840480"/>
          </a:xfrm>
          <a:prstGeom prst="ellipse">
            <a:avLst/>
          </a:prstGeom>
          <a:solidFill>
            <a:srgbClr val="22D3EE">
              <a:alpha val="1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601200" y="4572000"/>
            <a:ext cx="3657600" cy="3657600"/>
          </a:xfrm>
          <a:prstGeom prst="ellipse">
            <a:avLst/>
          </a:prstGeom>
          <a:solidFill>
            <a:srgbClr val="34D399">
              <a:alpha val="1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868680" y="868680"/>
            <a:ext cx="548640" cy="548640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868680"/>
            <a:ext cx="548640" cy="54864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86868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 i="0">
                <a:solidFill>
                  <a:srgbClr val="FFFFFF"/>
                </a:solidFill>
                <a:latin typeface="Inter"/>
              </a:rPr>
              <a:t>SECSCORE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3774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200" b="1" i="0">
                <a:solidFill>
                  <a:srgbClr val="FFFFFF"/>
                </a:solidFill>
                <a:latin typeface="Inter"/>
              </a:rPr>
              <a:t>Obrigado.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749039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1">
                <a:solidFill>
                  <a:srgbClr val="22D3EE"/>
                </a:solidFill>
                <a:latin typeface="Inter"/>
              </a:rPr>
              <a:t>Maturidade vira evidência. Evidência vira decisão.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493776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Guilherme Mota Stockmann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525780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Sócio · NoBug Tecnologia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562356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22D3EE"/>
                </a:solidFill>
                <a:latin typeface="Inter"/>
              </a:rPr>
              <a:t>guilherme@nobug.com.br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594360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22D3EE"/>
                </a:solidFill>
                <a:latin typeface="Inter"/>
              </a:rPr>
              <a:t>secscore.nobug.com.br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O PROBLEMA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FFFFF"/>
                </a:solidFill>
                <a:latin typeface="Inter"/>
              </a:rPr>
              <a:t>O CISO ainda apresenta segurança em opinião.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05740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 i="0">
                <a:solidFill>
                  <a:srgbClr val="94A3B8"/>
                </a:solidFill>
                <a:latin typeface="Inter"/>
              </a:rPr>
              <a:t>Sem evidência por controle, a conversa com o board, com o seguro cyber e com o auditor trava.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017520"/>
            <a:ext cx="2606040" cy="274320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3291840"/>
            <a:ext cx="54864" cy="36576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324612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22D3EE"/>
                </a:solidFill>
                <a:latin typeface="Inter"/>
              </a:rPr>
              <a:t>R$ 4,9 mi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3886200"/>
            <a:ext cx="2148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Custo médio de breach</a:t>
            </a:r>
          </a:p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para empresa de médio porte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5257800"/>
            <a:ext cx="2148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4748B"/>
                </a:solidFill>
                <a:latin typeface="Inter"/>
              </a:rPr>
              <a:t>IBM 2024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19272" y="3017520"/>
            <a:ext cx="2606040" cy="274320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2152" y="3291840"/>
            <a:ext cx="54864" cy="36576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39312" y="324612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22D3EE"/>
                </a:solidFill>
                <a:latin typeface="Inter"/>
              </a:rPr>
              <a:t>204 dias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39312" y="3886200"/>
            <a:ext cx="2148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Tempo médio para</a:t>
            </a:r>
          </a:p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detectar um breach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9312" y="5257800"/>
            <a:ext cx="2148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4748B"/>
                </a:solidFill>
                <a:latin typeface="Inter"/>
              </a:rPr>
              <a:t>Verizon DBIR 2024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089904" y="3017520"/>
            <a:ext cx="2606040" cy="274320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72784" y="3291840"/>
            <a:ext cx="54864" cy="36576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9944" y="324612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22D3EE"/>
                </a:solidFill>
                <a:latin typeface="Inter"/>
              </a:rPr>
              <a:t>38%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9944" y="3886200"/>
            <a:ext cx="2148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Das PMEs brasileiras</a:t>
            </a:r>
          </a:p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se auto-avaliam ao mínimo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9944" y="5257800"/>
            <a:ext cx="2148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4748B"/>
                </a:solidFill>
                <a:latin typeface="Inter"/>
              </a:rPr>
              <a:t>CIS IG survey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0536" y="3017520"/>
            <a:ext cx="2606040" cy="274320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043416" y="3291840"/>
            <a:ext cx="54864" cy="36576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80576" y="324612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22D3EE"/>
                </a:solidFill>
                <a:latin typeface="Inter"/>
              </a:rPr>
              <a:t>2%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80576" y="3886200"/>
            <a:ext cx="2148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Multa LGPD sobre</a:t>
            </a:r>
          </a:p>
          <a:p>
            <a:pPr algn="l">
              <a:lnSpc>
                <a:spcPct val="130000"/>
              </a:lnSpc>
            </a:pPr>
            <a:r>
              <a:rPr sz="1300" b="0" i="0">
                <a:solidFill>
                  <a:srgbClr val="FFFFFF"/>
                </a:solidFill>
                <a:latin typeface="Inter"/>
              </a:rPr>
              <a:t>faturamento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80576" y="5257800"/>
            <a:ext cx="2148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4748B"/>
                </a:solidFill>
                <a:latin typeface="Inter"/>
              </a:rPr>
              <a:t>ANPD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02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O QUE É O SECSCORE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9728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Um SaaS de maturidade CIS v8.1</a:t>
            </a:r>
          </a:p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que substitui a planilha.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48840"/>
            <a:ext cx="5486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Coleta participativa · validação SMART por IA · relatório executivo — ciclo PDCA trimestral.</a:t>
            </a:r>
          </a:p>
        </p:txBody>
      </p:sp>
      <p:pic>
        <p:nvPicPr>
          <p:cNvPr id="8" name="Picture 7" descr="dashboar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0" y="2834640"/>
            <a:ext cx="5577840" cy="3200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126480" y="2834640"/>
            <a:ext cx="5577840" cy="3200400"/>
          </a:xfrm>
          <a:prstGeom prst="rect">
            <a:avLst/>
          </a:prstGeom>
          <a:noFill/>
          <a:ln w="12700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48640" y="2880360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2880360"/>
            <a:ext cx="329184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0B132B"/>
                </a:solidFill>
                <a:latin typeface="Inter"/>
              </a:rPr>
              <a:t>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28620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Coleta participativa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200400"/>
            <a:ext cx="4937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50" b="0" i="0">
                <a:solidFill>
                  <a:srgbClr val="94A3B8"/>
                </a:solidFill>
                <a:latin typeface="Inter"/>
              </a:rPr>
              <a:t>Cada setor responde só o que é dele.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749040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749040"/>
            <a:ext cx="329184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0B132B"/>
                </a:solidFill>
                <a:latin typeface="Inter"/>
              </a:rPr>
              <a:t>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373075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SMART por IA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4069080"/>
            <a:ext cx="4937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50" b="0" i="0">
                <a:solidFill>
                  <a:srgbClr val="94A3B8"/>
                </a:solidFill>
                <a:latin typeface="Inter"/>
              </a:rPr>
              <a:t>Claude gera planos validados — chega de “mapear estado atual”.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4617720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617720"/>
            <a:ext cx="329184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0B132B"/>
                </a:solidFill>
                <a:latin typeface="Inter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459943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Board-ready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4937760"/>
            <a:ext cx="4937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50" b="0" i="0">
                <a:solidFill>
                  <a:srgbClr val="94A3B8"/>
                </a:solidFill>
                <a:latin typeface="Inter"/>
              </a:rPr>
              <a:t>PDF executivo de 6 páginas e radar de maturidade clicável.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5486400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486400"/>
            <a:ext cx="329184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0B132B"/>
                </a:solidFill>
                <a:latin typeface="Inter"/>
              </a:rPr>
              <a:t>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54681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Benchmark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5840" y="5806440"/>
            <a:ext cx="4937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50" b="0" i="0">
                <a:solidFill>
                  <a:srgbClr val="94A3B8"/>
                </a:solidFill>
                <a:latin typeface="Inter"/>
              </a:rPr>
              <a:t>Posição percentil vs PMEs brasileiras auto-avaliadas.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03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METODOLOGIA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FFFFFF"/>
                </a:solidFill>
                <a:latin typeface="Inter"/>
              </a:rPr>
              <a:t>CIS Critical Security Controls v8.1 — o quê e como.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005840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 i="0">
                <a:solidFill>
                  <a:srgbClr val="94A3B8"/>
                </a:solidFill>
                <a:latin typeface="Inter"/>
              </a:rPr>
              <a:t>Padrão internacional mantido pelo Center for Internet Security (EUA), adotado por NIST, ISO 27001 e seguros cyber.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560320"/>
            <a:ext cx="3611880" cy="32918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822960" y="2834640"/>
            <a:ext cx="777240" cy="411480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834640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IG1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429000"/>
            <a:ext cx="3063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Higiene básica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023360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22D3EE"/>
                </a:solidFill>
                <a:latin typeface="Inter"/>
              </a:rPr>
              <a:t>56 safeguards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526280"/>
            <a:ext cx="30632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PME até 50 colaboradores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43400" y="2560320"/>
            <a:ext cx="3611880" cy="32918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617720" y="2834640"/>
            <a:ext cx="777240" cy="411480"/>
          </a:xfrm>
          <a:prstGeom prst="roundRect">
            <a:avLst>
              <a:gd name="adj" fmla="val 50000"/>
            </a:avLst>
          </a:prstGeom>
          <a:solidFill>
            <a:srgbClr val="34D3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2834640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IG2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3429000"/>
            <a:ext cx="3063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Risco moderado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17720" y="4023360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34D399"/>
                </a:solidFill>
                <a:latin typeface="Inter"/>
              </a:rPr>
              <a:t>+74 safeguards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17720" y="4526280"/>
            <a:ext cx="30632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Maioria das médias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138160" y="2560320"/>
            <a:ext cx="3611880" cy="32918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412480" y="2834640"/>
            <a:ext cx="777240" cy="41148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0" y="2834640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0B132B"/>
                </a:solidFill>
                <a:latin typeface="Inter"/>
              </a:rPr>
              <a:t>IG3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3429000"/>
            <a:ext cx="3063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Setor crítico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4023360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BBF24"/>
                </a:solidFill>
                <a:latin typeface="Inter"/>
              </a:rPr>
              <a:t>+23 safeguards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4526280"/>
            <a:ext cx="30632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94A3B8"/>
                </a:solidFill>
                <a:latin typeface="Inter"/>
              </a:rPr>
              <a:t>Reguladas / dados sensíveis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04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FLUXO TRIMESTRAL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FFFFFF"/>
                </a:solidFill>
                <a:latin typeface="Inter"/>
              </a:rPr>
              <a:t>PDCA em 4 etapas — uma rodada por trimestre.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286000"/>
            <a:ext cx="2697480" cy="28346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5146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22D3EE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8803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64748B"/>
                </a:solidFill>
                <a:latin typeface="Inter"/>
              </a:rPr>
              <a:t>PLAN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246120"/>
            <a:ext cx="2148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Onboarding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931920"/>
            <a:ext cx="214884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CISO define escopo,</a:t>
            </a:r>
          </a:p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IG-alvo e setores.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255264" y="3611880"/>
            <a:ext cx="100584" cy="182880"/>
          </a:xfrm>
          <a:prstGeom prst="rightArrow">
            <a:avLst/>
          </a:prstGeom>
          <a:solidFill>
            <a:srgbClr val="6474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3364992" y="2286000"/>
            <a:ext cx="2697480" cy="28346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39312" y="25146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34D399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9312" y="28803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64748B"/>
                </a:solidFill>
                <a:latin typeface="Inter"/>
              </a:rPr>
              <a:t>DO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39312" y="3246120"/>
            <a:ext cx="2148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Coleta participativa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9312" y="3931920"/>
            <a:ext cx="214884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Respondentes setoriais</a:t>
            </a:r>
          </a:p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avaliam por magic-link.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71616" y="3611880"/>
            <a:ext cx="100584" cy="182880"/>
          </a:xfrm>
          <a:prstGeom prst="rightArrow">
            <a:avLst/>
          </a:prstGeom>
          <a:solidFill>
            <a:srgbClr val="6474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181344" y="2286000"/>
            <a:ext cx="2697480" cy="28346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55664" y="25146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BBF24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55664" y="28803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64748B"/>
                </a:solidFill>
                <a:latin typeface="Inter"/>
              </a:rPr>
              <a:t>CHECK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5664" y="3246120"/>
            <a:ext cx="2148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IA + radar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55664" y="3931920"/>
            <a:ext cx="214884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Claude valida SMART.</a:t>
            </a:r>
          </a:p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Radar mostra lacunas.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8887968" y="3611880"/>
            <a:ext cx="100584" cy="182880"/>
          </a:xfrm>
          <a:prstGeom prst="rightArrow">
            <a:avLst/>
          </a:prstGeom>
          <a:solidFill>
            <a:srgbClr val="6474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997696" y="2286000"/>
            <a:ext cx="2697480" cy="2834640"/>
          </a:xfrm>
          <a:prstGeom prst="roundRect">
            <a:avLst>
              <a:gd name="adj" fmla="val 4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272016" y="25146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B7185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72016" y="28803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64748B"/>
                </a:solidFill>
                <a:latin typeface="Inter"/>
              </a:rPr>
              <a:t>ACT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72016" y="3246120"/>
            <a:ext cx="2148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FFFFFF"/>
                </a:solidFill>
                <a:latin typeface="Inter"/>
              </a:rPr>
              <a:t>Plano de ação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72016" y="3931920"/>
            <a:ext cx="214884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Kanban PDCA com</a:t>
            </a:r>
          </a:p>
          <a:p>
            <a:pPr algn="l">
              <a:lnSpc>
                <a:spcPct val="135000"/>
              </a:lnSpc>
            </a:pPr>
            <a:r>
              <a:rPr sz="1250" b="0" i="0">
                <a:solidFill>
                  <a:srgbClr val="94A3B8"/>
                </a:solidFill>
                <a:latin typeface="Inter"/>
              </a:rPr>
              <a:t>responsável e prazo.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56692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1">
                <a:solidFill>
                  <a:srgbClr val="22D3EE"/>
                </a:solidFill>
                <a:latin typeface="Inter"/>
              </a:rPr>
              <a:t>Ciclo se repete a cada 90 dias. Score evolui. Histórico fica auditável.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05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INTERFACE · DASHBOARD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5029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Tudo o que o CISO precisa</a:t>
            </a:r>
          </a:p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em uma tela.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5029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94A3B8"/>
                </a:solidFill>
                <a:latin typeface="Inter"/>
              </a:rPr>
              <a:t>Score atual, PDCA ponderado, top 5 riscos materiais e radar dos 18 controles — clicável.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27355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32004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Score 0–100 ponderado por IG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77647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70332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Risco residual em R$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27939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420624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Tudo clicável → board kanban</a:t>
            </a:r>
          </a:p>
        </p:txBody>
      </p:sp>
      <p:pic>
        <p:nvPicPr>
          <p:cNvPr id="14" name="Picture 13" descr="dashboar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7880" y="1325880"/>
            <a:ext cx="5852160" cy="374903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897880" y="1325880"/>
            <a:ext cx="5852160" cy="3749039"/>
          </a:xfrm>
          <a:prstGeom prst="rect">
            <a:avLst/>
          </a:prstGeom>
          <a:noFill/>
          <a:ln w="12700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06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COLETA · POR RESPONDENTE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5029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Cada setor responde</a:t>
            </a:r>
          </a:p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só o que é dele.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5029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94A3B8"/>
                </a:solidFill>
                <a:latin typeface="Inter"/>
              </a:rPr>
              <a:t>Respondente recebe magic-link. Vê só os safeguards do seu domínio. Salva sozinho.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27355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32004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Sem cadastro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77647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70332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Mobile-friendly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27939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420624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Auto-save a cada resposta</a:t>
            </a:r>
          </a:p>
        </p:txBody>
      </p:sp>
      <p:pic>
        <p:nvPicPr>
          <p:cNvPr id="14" name="Picture 13" descr="collec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7880" y="1325880"/>
            <a:ext cx="5852160" cy="374903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897880" y="1325880"/>
            <a:ext cx="5852160" cy="3749039"/>
          </a:xfrm>
          <a:prstGeom prst="rect">
            <a:avLst/>
          </a:prstGeom>
          <a:noFill/>
          <a:ln w="12700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07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54864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AÇÃO · KANBAN SMART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5029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Plano de ação</a:t>
            </a:r>
          </a:p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FFFFF"/>
                </a:solidFill>
                <a:latin typeface="Inter"/>
              </a:rPr>
              <a:t>validado por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50292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94A3B8"/>
                </a:solidFill>
                <a:latin typeface="Inter"/>
              </a:rPr>
              <a:t>Claude gera SMART. Validador rejeita plano genérico. CISO arrasta entre raias PDCA.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27355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32004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Specific + Measurable obrigatórios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77647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370332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Responsável + prazo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279392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420624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FFFFFF"/>
                </a:solidFill>
                <a:latin typeface="Inter"/>
              </a:rPr>
              <a:t>Promoção automática a DONE</a:t>
            </a:r>
          </a:p>
        </p:txBody>
      </p:sp>
      <p:pic>
        <p:nvPicPr>
          <p:cNvPr id="14" name="Picture 13" descr="kanban_mod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7880" y="1325880"/>
            <a:ext cx="5852160" cy="374903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897880" y="1325880"/>
            <a:ext cx="5852160" cy="3749039"/>
          </a:xfrm>
          <a:prstGeom prst="rect">
            <a:avLst/>
          </a:prstGeom>
          <a:noFill/>
          <a:ln w="12700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08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02920"/>
            <a:ext cx="310896" cy="310896"/>
          </a:xfrm>
          <a:prstGeom prst="roundRect">
            <a:avLst>
              <a:gd name="adj" fmla="val 25000"/>
            </a:avLst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310896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0B132B"/>
                </a:solidFill>
                <a:latin typeface="Inter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502920"/>
            <a:ext cx="7315200" cy="3108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22D3EE"/>
                </a:solidFill>
                <a:latin typeface="Inter"/>
              </a:rPr>
              <a:t>QUEM RESPONDE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86868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 i="0">
                <a:solidFill>
                  <a:srgbClr val="FFFFFF"/>
                </a:solidFill>
                <a:latin typeface="Inter"/>
              </a:rPr>
              <a:t>Coleta dividida em 7 setores —</a:t>
            </a:r>
          </a:p>
          <a:p>
            <a:pPr algn="l">
              <a:lnSpc>
                <a:spcPct val="110000"/>
              </a:lnSpc>
            </a:pPr>
            <a:r>
              <a:rPr sz="2600" b="1" i="0">
                <a:solidFill>
                  <a:srgbClr val="FFFFFF"/>
                </a:solidFill>
                <a:latin typeface="Inter"/>
              </a:rPr>
              <a:t>cada um só responde o seu.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031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 i="0">
                <a:solidFill>
                  <a:srgbClr val="94A3B8"/>
                </a:solidFill>
                <a:latin typeface="Inter"/>
              </a:rPr>
              <a:t>Reduz tempo de coleta e elimina respostas fora de domínio.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7744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13232" y="260604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54203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TI / Infra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92608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Inventário,  rede, backup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237744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07992" y="260604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09160" y="254203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SecOps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09160" y="292608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Logs, SIEM, resposta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38160" y="237744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302752" y="260604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503920" y="254203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IAM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292608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Identidade, MFA, acesso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365760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13232" y="388620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382219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Endpoint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20624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Estações, EDR, browser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343400" y="365760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07992" y="388620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709160" y="382219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Dados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09160" y="420624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Classificação, criptografia, backup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138160" y="365760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302752" y="388620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503920" y="382219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GRC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420624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Política, fornecedor, conscientização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48640" y="4937760"/>
            <a:ext cx="3611880" cy="1097280"/>
          </a:xfrm>
          <a:prstGeom prst="roundRect">
            <a:avLst>
              <a:gd name="adj" fmla="val 8000"/>
            </a:avLst>
          </a:prstGeom>
          <a:solidFill>
            <a:srgbClr val="121E3D"/>
          </a:solidFill>
          <a:ln w="9525">
            <a:solidFill>
              <a:srgbClr val="1E2E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13232" y="5166360"/>
            <a:ext cx="54864" cy="64008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14400" y="5102352"/>
            <a:ext cx="3063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FFFFFF"/>
                </a:solidFill>
                <a:latin typeface="Inter"/>
              </a:rPr>
              <a:t>DevSecOps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4400" y="5486400"/>
            <a:ext cx="3063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4A3B8"/>
                </a:solidFill>
                <a:latin typeface="Inter"/>
              </a:rPr>
              <a:t>SDLC, dependências, ambiente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secscore.nobug.com.br · maturidade de segurança com método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698480" y="64465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09 / 13</a:t>
            </a:r>
          </a:p>
        </p:txBody>
      </p:sp>
    </p:spTree>
  </p:cSld>
  <p:clrMapOvr>
    <a:masterClrMapping/>
  </p:clrMapOvr>
  <p:transition xmlns:ns0="http://schemas.microsoft.com/office/powerpoint/2010/main" spd="med" ns0:dur="6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